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342" r:id="rId2"/>
    <p:sldId id="343" r:id="rId3"/>
    <p:sldId id="344"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0" autoAdjust="0"/>
    <p:restoredTop sz="73188" autoAdjust="0"/>
  </p:normalViewPr>
  <p:slideViewPr>
    <p:cSldViewPr>
      <p:cViewPr varScale="1">
        <p:scale>
          <a:sx n="51" d="100"/>
          <a:sy n="51" d="100"/>
        </p:scale>
        <p:origin x="181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90D481-7C01-4762-9FE5-1F4BB0A21896}" type="datetimeFigureOut">
              <a:rPr lang="en-GB" smtClean="0"/>
              <a:t>08/01/2019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68330-F676-458C-A3A4-2A60442879B9}" type="slidenum">
              <a:rPr lang="en-GB" smtClean="0"/>
              <a:t>‹#›</a:t>
            </a:fld>
            <a:endParaRPr lang="en-GB"/>
          </a:p>
        </p:txBody>
      </p:sp>
    </p:spTree>
    <p:extLst>
      <p:ext uri="{BB962C8B-B14F-4D97-AF65-F5344CB8AC3E}">
        <p14:creationId xmlns:p14="http://schemas.microsoft.com/office/powerpoint/2010/main" val="3573532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cid:5326877C-9390-451E-BFAA-C2875958CEAE@gateway.2wire.net"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6.jpeg"/><Relationship Id="rId4" Type="http://schemas.microsoft.com/office/2007/relationships/hdphoto" Target="../media/hdphoto2.wdp"/></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56792"/>
            <a:ext cx="7772400" cy="1683618"/>
          </a:xfrm>
        </p:spPr>
        <p:txBody>
          <a:bodyPr/>
          <a:lstStyle>
            <a:lvl1pPr algn="ctr">
              <a:defRPr b="1" baseline="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Presentation Title</a:t>
            </a:r>
            <a:endParaRPr lang="en-GB" dirty="0"/>
          </a:p>
        </p:txBody>
      </p:sp>
      <p:sp>
        <p:nvSpPr>
          <p:cNvPr id="3" name="Subtitle 2"/>
          <p:cNvSpPr>
            <a:spLocks noGrp="1"/>
          </p:cNvSpPr>
          <p:nvPr>
            <p:ph type="subTitle" idx="1" hasCustomPrompt="1"/>
          </p:nvPr>
        </p:nvSpPr>
        <p:spPr>
          <a:xfrm>
            <a:off x="1371600" y="3356992"/>
            <a:ext cx="6400800" cy="1752600"/>
          </a:xfrm>
        </p:spPr>
        <p:txBody>
          <a:bodyPr/>
          <a:lstStyle>
            <a:lvl1pPr marL="0" indent="0" algn="ctr">
              <a:buNone/>
              <a:defRPr baseline="0">
                <a:solidFill>
                  <a:srgbClr val="002060"/>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Facilitator name, date etc.</a:t>
            </a:r>
            <a:endParaRPr lang="en-GB" dirty="0"/>
          </a:p>
        </p:txBody>
      </p:sp>
      <p:pic>
        <p:nvPicPr>
          <p:cNvPr id="8" name="Picture 7"/>
          <p:cNvPicPr/>
          <p:nvPr userDrawn="1"/>
        </p:nvPicPr>
        <p:blipFill rotWithShape="1">
          <a:blip r:embed="rId2" cstate="print">
            <a:extLst>
              <a:ext uri="{28A0092B-C50C-407E-A947-70E740481C1C}">
                <a14:useLocalDpi xmlns:a14="http://schemas.microsoft.com/office/drawing/2010/main" val="0"/>
              </a:ext>
            </a:extLst>
          </a:blip>
          <a:srcRect l="34294"/>
          <a:stretch/>
        </p:blipFill>
        <p:spPr>
          <a:xfrm>
            <a:off x="0" y="2857"/>
            <a:ext cx="9144000" cy="1049879"/>
          </a:xfrm>
          <a:prstGeom prst="rect">
            <a:avLst/>
          </a:prstGeom>
        </p:spPr>
      </p:pic>
      <p:pic>
        <p:nvPicPr>
          <p:cNvPr id="9" name="Picture 8" descr="cid:5326877C-9390-451E-BFAA-C2875958CEAE@gateway.2wire.net"/>
          <p:cNvPicPr/>
          <p:nvPr userDrawn="1"/>
        </p:nvPicPr>
        <p:blipFill rotWithShape="1">
          <a:blip r:embed="rId3" r:link="rId4">
            <a:extLst>
              <a:ext uri="{28A0092B-C50C-407E-A947-70E740481C1C}">
                <a14:useLocalDpi xmlns:a14="http://schemas.microsoft.com/office/drawing/2010/main" val="0"/>
              </a:ext>
            </a:extLst>
          </a:blip>
          <a:srcRect l="27163" t="94655" r="-172" b="1936"/>
          <a:stretch/>
        </p:blipFill>
        <p:spPr bwMode="auto">
          <a:xfrm>
            <a:off x="2411760" y="6309320"/>
            <a:ext cx="6748041" cy="516915"/>
          </a:xfrm>
          <a:prstGeom prst="rect">
            <a:avLst/>
          </a:prstGeom>
          <a:noFill/>
          <a:ln>
            <a:noFill/>
          </a:ln>
          <a:extLst>
            <a:ext uri="{53640926-AAD7-44D8-BBD7-CCE9431645EC}">
              <a14:shadowObscured xmlns:a14="http://schemas.microsoft.com/office/drawing/2010/main"/>
            </a:ext>
          </a:extLst>
        </p:spPr>
      </p:pic>
      <p:sp>
        <p:nvSpPr>
          <p:cNvPr id="12" name="TextBox 7"/>
          <p:cNvSpPr txBox="1">
            <a:spLocks noChangeArrowheads="1"/>
          </p:cNvSpPr>
          <p:nvPr userDrawn="1"/>
        </p:nvSpPr>
        <p:spPr bwMode="auto">
          <a:xfrm>
            <a:off x="2843808" y="5737522"/>
            <a:ext cx="37844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r>
              <a:rPr lang="en-GB" altLang="en-US" sz="24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sparqs_Scotland</a:t>
            </a:r>
            <a:endParaRPr lang="en-GB" altLang="en-US"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13" name="Picture 13" descr="P:\Design &amp; Publications\twitter-bird-light-bgs.png"/>
          <p:cNvPicPr>
            <a:picLocks noChangeAspect="1" noChangeArrowheads="1"/>
          </p:cNvPicPr>
          <p:nvPr userDrawn="1"/>
        </p:nvPicPr>
        <p:blipFill>
          <a:blip r:embed="rId5" cstate="print">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2699792" y="5672658"/>
            <a:ext cx="636662" cy="63666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7564" y="5805264"/>
            <a:ext cx="1936204" cy="838378"/>
          </a:xfrm>
          <a:prstGeom prst="rect">
            <a:avLst/>
          </a:prstGeom>
        </p:spPr>
      </p:pic>
      <p:pic>
        <p:nvPicPr>
          <p:cNvPr id="18" name="Picture 17" descr="cid:5326877C-9390-451E-BFAA-C2875958CEAE@gateway.2wire.net"/>
          <p:cNvPicPr/>
          <p:nvPr userDrawn="1"/>
        </p:nvPicPr>
        <p:blipFill rotWithShape="1">
          <a:blip r:embed="rId3" r:link="rId4">
            <a:extLst>
              <a:ext uri="{28A0092B-C50C-407E-A947-70E740481C1C}">
                <a14:useLocalDpi xmlns:a14="http://schemas.microsoft.com/office/drawing/2010/main" val="0"/>
              </a:ext>
            </a:extLst>
          </a:blip>
          <a:srcRect t="92971" r="91250" b="2664"/>
          <a:stretch/>
        </p:blipFill>
        <p:spPr bwMode="auto">
          <a:xfrm>
            <a:off x="-4514" y="6058313"/>
            <a:ext cx="400050" cy="66179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655305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5E4E04-FA3B-4CC2-B22B-1F4522E7061B}" type="datetimeFigureOut">
              <a:rPr lang="en-GB" smtClean="0"/>
              <a:t>08/01/2019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3364654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5E4E04-FA3B-4CC2-B22B-1F4522E7061B}" type="datetimeFigureOut">
              <a:rPr lang="en-GB" smtClean="0"/>
              <a:t>08/01/2019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355165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6635080" cy="1354162"/>
          </a:xfrm>
        </p:spPr>
        <p:txBody>
          <a:bodyPr>
            <a:normAutofit/>
          </a:bodyPr>
          <a:lstStyle>
            <a:lvl1pPr algn="l">
              <a:defRPr sz="3600" b="0" baseline="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Slide Title</a:t>
            </a:r>
            <a:endParaRPr lang="en-GB" dirty="0"/>
          </a:p>
        </p:txBody>
      </p:sp>
      <p:sp>
        <p:nvSpPr>
          <p:cNvPr id="3" name="Content Placeholder 2"/>
          <p:cNvSpPr>
            <a:spLocks noGrp="1"/>
          </p:cNvSpPr>
          <p:nvPr>
            <p:ph idx="1"/>
          </p:nvPr>
        </p:nvSpPr>
        <p:spPr>
          <a:xfrm>
            <a:off x="457200" y="1844824"/>
            <a:ext cx="8229600" cy="40324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grpSp>
        <p:nvGrpSpPr>
          <p:cNvPr id="11" name="Group 10"/>
          <p:cNvGrpSpPr/>
          <p:nvPr userDrawn="1"/>
        </p:nvGrpSpPr>
        <p:grpSpPr>
          <a:xfrm>
            <a:off x="0" y="6021288"/>
            <a:ext cx="9180512" cy="836872"/>
            <a:chOff x="2313341" y="6344818"/>
            <a:chExt cx="6830659" cy="513342"/>
          </a:xfrm>
        </p:grpSpPr>
        <p:pic>
          <p:nvPicPr>
            <p:cNvPr id="9" name="Picture 8"/>
            <p:cNvPicPr/>
            <p:nvPr userDrawn="1"/>
          </p:nvPicPr>
          <p:blipFill rotWithShape="1">
            <a:blip r:embed="rId2" cstate="print">
              <a:extLst>
                <a:ext uri="{28A0092B-C50C-407E-A947-70E740481C1C}">
                  <a14:useLocalDpi xmlns:a14="http://schemas.microsoft.com/office/drawing/2010/main" val="0"/>
                </a:ext>
              </a:extLst>
            </a:blip>
            <a:srcRect l="19086" t="235" b="235"/>
            <a:stretch/>
          </p:blipFill>
          <p:spPr>
            <a:xfrm>
              <a:off x="4002318" y="6344818"/>
              <a:ext cx="5141682" cy="513342"/>
            </a:xfrm>
            <a:prstGeom prst="rect">
              <a:avLst/>
            </a:prstGeom>
          </p:spPr>
        </p:pic>
        <p:pic>
          <p:nvPicPr>
            <p:cNvPr id="10" name="Picture 9"/>
            <p:cNvPicPr/>
            <p:nvPr userDrawn="1"/>
          </p:nvPicPr>
          <p:blipFill rotWithShape="1">
            <a:blip r:embed="rId2" cstate="print">
              <a:extLst>
                <a:ext uri="{28A0092B-C50C-407E-A947-70E740481C1C}">
                  <a14:useLocalDpi xmlns:a14="http://schemas.microsoft.com/office/drawing/2010/main" val="0"/>
                </a:ext>
              </a:extLst>
            </a:blip>
            <a:srcRect l="53309" t="235" r="16521" b="235"/>
            <a:stretch/>
          </p:blipFill>
          <p:spPr>
            <a:xfrm>
              <a:off x="2313341" y="6344818"/>
              <a:ext cx="1688977" cy="513342"/>
            </a:xfrm>
            <a:prstGeom prst="rect">
              <a:avLst/>
            </a:prstGeom>
          </p:spPr>
        </p:pic>
      </p:grpSp>
      <p:sp>
        <p:nvSpPr>
          <p:cNvPr id="8" name="TextBox 7"/>
          <p:cNvSpPr txBox="1">
            <a:spLocks noChangeArrowheads="1"/>
          </p:cNvSpPr>
          <p:nvPr userDrawn="1"/>
        </p:nvSpPr>
        <p:spPr bwMode="auto">
          <a:xfrm>
            <a:off x="2051720" y="6237312"/>
            <a:ext cx="547260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r>
              <a:rPr lang="en-GB" altLang="en-US" sz="20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sparqs_Scotland</a:t>
            </a:r>
            <a:endParaRPr lang="en-GB" altLang="en-US"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13" name="Picture 13" descr="P:\Design &amp; Publications\twitter-bird-light-bgs.png"/>
          <p:cNvPicPr>
            <a:picLocks noChangeAspect="1" noChangeArrowheads="1"/>
          </p:cNvPicPr>
          <p:nvPr userDrawn="1"/>
        </p:nvPicPr>
        <p:blipFill>
          <a:blip r:embed="rId3" cstate="print">
            <a:extLst>
              <a:ext uri="{BEBA8EAE-BF5A-486C-A8C5-ECC9F3942E4B}">
                <a14:imgProps xmlns:a14="http://schemas.microsoft.com/office/drawing/2010/main">
                  <a14:imgLayer r:embed="rId4">
                    <a14:imgEffect>
                      <a14:brightnessContrast bright="-40000" contrast="60000"/>
                    </a14:imgEffect>
                  </a14:imgLayer>
                </a14:imgProps>
              </a:ext>
              <a:ext uri="{28A0092B-C50C-407E-A947-70E740481C1C}">
                <a14:useLocalDpi xmlns:a14="http://schemas.microsoft.com/office/drawing/2010/main" val="0"/>
              </a:ext>
            </a:extLst>
          </a:blip>
          <a:srcRect/>
          <a:stretch>
            <a:fillRect/>
          </a:stretch>
        </p:blipFill>
        <p:spPr bwMode="auto">
          <a:xfrm>
            <a:off x="2783210" y="6032698"/>
            <a:ext cx="780678" cy="78067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236296" y="433074"/>
            <a:ext cx="1763688" cy="763678"/>
          </a:xfrm>
          <a:prstGeom prst="rect">
            <a:avLst/>
          </a:prstGeom>
        </p:spPr>
      </p:pic>
    </p:spTree>
    <p:extLst>
      <p:ext uri="{BB962C8B-B14F-4D97-AF65-F5344CB8AC3E}">
        <p14:creationId xmlns:p14="http://schemas.microsoft.com/office/powerpoint/2010/main" val="5317495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5E4E04-FA3B-4CC2-B22B-1F4522E7061B}" type="datetimeFigureOut">
              <a:rPr lang="en-GB" smtClean="0"/>
              <a:t>08/01/2019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349027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35E4E04-FA3B-4CC2-B22B-1F4522E7061B}" type="datetimeFigureOut">
              <a:rPr lang="en-GB" smtClean="0"/>
              <a:t>08/01/2019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4269619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35E4E04-FA3B-4CC2-B22B-1F4522E7061B}" type="datetimeFigureOut">
              <a:rPr lang="en-GB" smtClean="0"/>
              <a:t>08/01/2019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4163862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35E4E04-FA3B-4CC2-B22B-1F4522E7061B}" type="datetimeFigureOut">
              <a:rPr lang="en-GB" smtClean="0"/>
              <a:t>08/01/2019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3517594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E4E04-FA3B-4CC2-B22B-1F4522E7061B}" type="datetimeFigureOut">
              <a:rPr lang="en-GB" smtClean="0"/>
              <a:t>08/01/2019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389025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E4E04-FA3B-4CC2-B22B-1F4522E7061B}" type="datetimeFigureOut">
              <a:rPr lang="en-GB" smtClean="0"/>
              <a:t>08/01/2019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3713983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E4E04-FA3B-4CC2-B22B-1F4522E7061B}" type="datetimeFigureOut">
              <a:rPr lang="en-GB" smtClean="0"/>
              <a:t>08/01/2019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4054908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E4E04-FA3B-4CC2-B22B-1F4522E7061B}" type="datetimeFigureOut">
              <a:rPr lang="en-GB" smtClean="0"/>
              <a:t>08/01/2019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3B817E-3006-4DA7-AB2F-F4226486F436}" type="slidenum">
              <a:rPr lang="en-GB" smtClean="0"/>
              <a:t>‹#›</a:t>
            </a:fld>
            <a:endParaRPr lang="en-GB" dirty="0"/>
          </a:p>
        </p:txBody>
      </p:sp>
    </p:spTree>
    <p:extLst>
      <p:ext uri="{BB962C8B-B14F-4D97-AF65-F5344CB8AC3E}">
        <p14:creationId xmlns:p14="http://schemas.microsoft.com/office/powerpoint/2010/main" val="1888590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600" b="1" kern="1200">
          <a:solidFill>
            <a:srgbClr val="002060"/>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02060"/>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rgbClr val="002060"/>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2060"/>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2060"/>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2060"/>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course reps do?</a:t>
            </a:r>
            <a:endParaRPr lang="en-GB" dirty="0"/>
          </a:p>
        </p:txBody>
      </p:sp>
      <p:sp>
        <p:nvSpPr>
          <p:cNvPr id="3" name="Content Placeholder 2"/>
          <p:cNvSpPr>
            <a:spLocks noGrp="1"/>
          </p:cNvSpPr>
          <p:nvPr>
            <p:ph idx="1"/>
          </p:nvPr>
        </p:nvSpPr>
        <p:spPr/>
        <p:txBody>
          <a:bodyPr>
            <a:normAutofit fontScale="77500" lnSpcReduction="20000"/>
          </a:bodyPr>
          <a:lstStyle/>
          <a:p>
            <a:pPr marL="457200" indent="-457200">
              <a:buFont typeface="Wingdings" panose="05000000000000000000" pitchFamily="2" charset="2"/>
              <a:buChar char="§"/>
            </a:pPr>
            <a:r>
              <a:rPr lang="en-GB" altLang="en-US" dirty="0" smtClean="0"/>
              <a:t>Course reps </a:t>
            </a:r>
            <a:r>
              <a:rPr lang="en-GB" altLang="en-US" dirty="0"/>
              <a:t>help to make </a:t>
            </a:r>
            <a:r>
              <a:rPr lang="en-GB" altLang="en-US" dirty="0" smtClean="0"/>
              <a:t>improvements </a:t>
            </a:r>
            <a:r>
              <a:rPr lang="en-GB" altLang="en-US" dirty="0"/>
              <a:t>to the learning </a:t>
            </a:r>
            <a:r>
              <a:rPr lang="en-GB" altLang="en-US" dirty="0" smtClean="0"/>
              <a:t>experience by gaining the </a:t>
            </a:r>
            <a:r>
              <a:rPr lang="en-GB" altLang="en-US" dirty="0"/>
              <a:t>views from classmates on elements </a:t>
            </a:r>
            <a:r>
              <a:rPr lang="en-GB" altLang="en-US" dirty="0" smtClean="0"/>
              <a:t>of their </a:t>
            </a:r>
            <a:r>
              <a:rPr lang="en-GB" altLang="en-US" dirty="0"/>
              <a:t>learning experience, </a:t>
            </a:r>
            <a:r>
              <a:rPr lang="en-GB" altLang="en-US" dirty="0" smtClean="0"/>
              <a:t>passing them on </a:t>
            </a:r>
            <a:r>
              <a:rPr lang="en-GB" altLang="en-US" dirty="0"/>
              <a:t>to </a:t>
            </a:r>
            <a:r>
              <a:rPr lang="en-GB" altLang="en-US" dirty="0" smtClean="0"/>
              <a:t>and discussing them with staff.</a:t>
            </a:r>
            <a:endParaRPr lang="en-GB" altLang="en-US" dirty="0"/>
          </a:p>
          <a:p>
            <a:pPr marL="457200" indent="-457200">
              <a:buFont typeface="Wingdings" panose="05000000000000000000" pitchFamily="2" charset="2"/>
              <a:buChar char="§"/>
            </a:pPr>
            <a:r>
              <a:rPr lang="en-GB" altLang="en-US" dirty="0" smtClean="0"/>
              <a:t>Course reps often attend </a:t>
            </a:r>
            <a:r>
              <a:rPr lang="en-GB" altLang="en-US" dirty="0"/>
              <a:t>course team meetings </a:t>
            </a:r>
            <a:r>
              <a:rPr lang="en-GB" altLang="en-US" dirty="0" smtClean="0"/>
              <a:t>during the year</a:t>
            </a:r>
            <a:r>
              <a:rPr lang="en-GB" altLang="en-US" dirty="0"/>
              <a:t>, where they talk with staff about the main issues and ideas in developing </a:t>
            </a:r>
            <a:r>
              <a:rPr lang="en-GB" altLang="en-US" dirty="0" smtClean="0"/>
              <a:t>and enhancing their course.</a:t>
            </a:r>
            <a:endParaRPr lang="en-GB" altLang="en-US" dirty="0"/>
          </a:p>
          <a:p>
            <a:pPr marL="457200" indent="-457200">
              <a:buFont typeface="Wingdings" panose="05000000000000000000" pitchFamily="2" charset="2"/>
              <a:buChar char="§"/>
            </a:pPr>
            <a:r>
              <a:rPr lang="en-GB" altLang="en-US" dirty="0"/>
              <a:t>They also help </a:t>
            </a:r>
            <a:r>
              <a:rPr lang="en-GB" altLang="en-US" dirty="0" smtClean="0"/>
              <a:t>support </a:t>
            </a:r>
            <a:r>
              <a:rPr lang="en-GB" altLang="en-US" dirty="0"/>
              <a:t>the students’ association, </a:t>
            </a:r>
            <a:r>
              <a:rPr lang="en-GB" altLang="en-US" dirty="0" smtClean="0"/>
              <a:t>the students</a:t>
            </a:r>
            <a:r>
              <a:rPr lang="en-GB" altLang="en-US" dirty="0"/>
              <a:t>’ main voice within the institution and </a:t>
            </a:r>
            <a:r>
              <a:rPr lang="en-GB" altLang="en-US" dirty="0" smtClean="0"/>
              <a:t>beyond.</a:t>
            </a:r>
            <a:endParaRPr lang="en-GB" altLang="en-US" dirty="0"/>
          </a:p>
        </p:txBody>
      </p:sp>
    </p:spTree>
    <p:extLst>
      <p:ext uri="{BB962C8B-B14F-4D97-AF65-F5344CB8AC3E}">
        <p14:creationId xmlns:p14="http://schemas.microsoft.com/office/powerpoint/2010/main" val="46306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become a course rep?</a:t>
            </a:r>
            <a:endParaRPr lang="en-GB" dirty="0"/>
          </a:p>
        </p:txBody>
      </p:sp>
      <p:sp>
        <p:nvSpPr>
          <p:cNvPr id="3" name="Content Placeholder 2"/>
          <p:cNvSpPr>
            <a:spLocks noGrp="1"/>
          </p:cNvSpPr>
          <p:nvPr>
            <p:ph idx="1"/>
          </p:nvPr>
        </p:nvSpPr>
        <p:spPr/>
        <p:txBody>
          <a:bodyPr>
            <a:normAutofit fontScale="77500" lnSpcReduction="20000"/>
          </a:bodyPr>
          <a:lstStyle/>
          <a:p>
            <a:r>
              <a:rPr lang="en-GB" altLang="en-US" dirty="0" smtClean="0"/>
              <a:t>You gain good experience, </a:t>
            </a:r>
            <a:r>
              <a:rPr lang="en-GB" altLang="en-US" dirty="0"/>
              <a:t>as you </a:t>
            </a:r>
            <a:r>
              <a:rPr lang="en-GB" altLang="en-US" dirty="0" smtClean="0"/>
              <a:t>develop </a:t>
            </a:r>
            <a:r>
              <a:rPr lang="en-GB" altLang="en-US" dirty="0"/>
              <a:t>new skills that are </a:t>
            </a:r>
            <a:r>
              <a:rPr lang="en-GB" altLang="en-US" dirty="0" smtClean="0"/>
              <a:t>helpful </a:t>
            </a:r>
            <a:r>
              <a:rPr lang="en-GB" altLang="en-US" dirty="0"/>
              <a:t>for </a:t>
            </a:r>
            <a:r>
              <a:rPr lang="en-GB" altLang="en-US" dirty="0" smtClean="0"/>
              <a:t>gaining future </a:t>
            </a:r>
            <a:r>
              <a:rPr lang="en-GB" altLang="en-US" dirty="0"/>
              <a:t>employment</a:t>
            </a:r>
          </a:p>
          <a:p>
            <a:r>
              <a:rPr lang="en-GB" altLang="en-US" dirty="0" smtClean="0"/>
              <a:t>The role enables </a:t>
            </a:r>
            <a:r>
              <a:rPr lang="en-GB" altLang="en-US" dirty="0"/>
              <a:t>you to get involved in your course and to try and improve things for the future</a:t>
            </a:r>
          </a:p>
          <a:p>
            <a:r>
              <a:rPr lang="en-GB" altLang="en-US" dirty="0" smtClean="0"/>
              <a:t>It helps </a:t>
            </a:r>
            <a:r>
              <a:rPr lang="en-GB" altLang="en-US" dirty="0"/>
              <a:t>to improve the relationship you have with staff and other students</a:t>
            </a:r>
          </a:p>
          <a:p>
            <a:r>
              <a:rPr lang="en-GB" altLang="en-US" dirty="0"/>
              <a:t>So long as you speak to the people on your course about what they think of the course and attend course team meetings, you can give the role as little or as much time as you like</a:t>
            </a:r>
          </a:p>
        </p:txBody>
      </p:sp>
    </p:spTree>
    <p:extLst>
      <p:ext uri="{BB962C8B-B14F-4D97-AF65-F5344CB8AC3E}">
        <p14:creationId xmlns:p14="http://schemas.microsoft.com/office/powerpoint/2010/main" val="3812612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you become a course rep?</a:t>
            </a:r>
            <a:endParaRPr lang="en-GB" dirty="0"/>
          </a:p>
        </p:txBody>
      </p:sp>
      <p:sp>
        <p:nvSpPr>
          <p:cNvPr id="3" name="Content Placeholder 2"/>
          <p:cNvSpPr>
            <a:spLocks noGrp="1"/>
          </p:cNvSpPr>
          <p:nvPr>
            <p:ph idx="1"/>
          </p:nvPr>
        </p:nvSpPr>
        <p:spPr/>
        <p:txBody>
          <a:bodyPr>
            <a:normAutofit fontScale="92500" lnSpcReduction="20000"/>
          </a:bodyPr>
          <a:lstStyle/>
          <a:p>
            <a:r>
              <a:rPr lang="en-GB" altLang="en-US" dirty="0"/>
              <a:t>For more information, speak to your tutor or </a:t>
            </a:r>
            <a:r>
              <a:rPr lang="en-GB" altLang="en-US" i="1" dirty="0"/>
              <a:t>[add key quality or SA contact]</a:t>
            </a:r>
          </a:p>
          <a:p>
            <a:r>
              <a:rPr lang="en-GB" altLang="en-US" dirty="0"/>
              <a:t>Elections will take place on </a:t>
            </a:r>
            <a:r>
              <a:rPr lang="en-GB" altLang="en-US" i="1" dirty="0"/>
              <a:t>[add dates]</a:t>
            </a:r>
          </a:p>
          <a:p>
            <a:r>
              <a:rPr lang="en-GB" altLang="en-US" dirty="0"/>
              <a:t>All class reps must attend the class rep training on </a:t>
            </a:r>
            <a:r>
              <a:rPr lang="en-GB" altLang="en-US" i="1" dirty="0"/>
              <a:t>[add in training dates]</a:t>
            </a:r>
          </a:p>
          <a:p>
            <a:r>
              <a:rPr lang="en-GB" altLang="en-US" dirty="0"/>
              <a:t>This </a:t>
            </a:r>
            <a:r>
              <a:rPr lang="en-GB" altLang="en-US" dirty="0" smtClean="0"/>
              <a:t>2 (</a:t>
            </a:r>
            <a:r>
              <a:rPr lang="en-GB" altLang="en-US" dirty="0" err="1" smtClean="0"/>
              <a:t>approx</a:t>
            </a:r>
            <a:r>
              <a:rPr lang="en-GB" altLang="en-US" dirty="0" smtClean="0"/>
              <a:t>) </a:t>
            </a:r>
            <a:r>
              <a:rPr lang="en-GB" altLang="en-US" dirty="0"/>
              <a:t>hour training session will give class reps all the skills and knowledge that they will need to undertake their new role</a:t>
            </a:r>
          </a:p>
        </p:txBody>
      </p:sp>
    </p:spTree>
    <p:extLst>
      <p:ext uri="{BB962C8B-B14F-4D97-AF65-F5344CB8AC3E}">
        <p14:creationId xmlns:p14="http://schemas.microsoft.com/office/powerpoint/2010/main" val="719008541"/>
      </p:ext>
    </p:extLst>
  </p:cSld>
  <p:clrMapOvr>
    <a:masterClrMapping/>
  </p:clrMapOvr>
</p:sld>
</file>

<file path=ppt/theme/theme1.xml><?xml version="1.0" encoding="utf-8"?>
<a:theme xmlns:a="http://schemas.openxmlformats.org/drawingml/2006/main" name="sparqs presentation with twitter only 2014">
  <a:themeElements>
    <a:clrScheme name="Ali">
      <a:dk1>
        <a:sysClr val="windowText" lastClr="000000"/>
      </a:dk1>
      <a:lt1>
        <a:sysClr val="window" lastClr="FFFFFF"/>
      </a:lt1>
      <a:dk2>
        <a:srgbClr val="4E5B6F"/>
      </a:dk2>
      <a:lt2>
        <a:srgbClr val="D6ECFF"/>
      </a:lt2>
      <a:accent1>
        <a:srgbClr val="7FD13B"/>
      </a:accent1>
      <a:accent2>
        <a:srgbClr val="EA157A"/>
      </a:accent2>
      <a:accent3>
        <a:srgbClr val="FFFF00"/>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sparqs presentation with twitter only 2014</Template>
  <TotalTime>715</TotalTime>
  <Words>257</Words>
  <Application>Microsoft Office PowerPoint</Application>
  <PresentationFormat>On-screen Show (4:3)</PresentationFormat>
  <Paragraphs>14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Verdana</vt:lpstr>
      <vt:lpstr>Wingdings</vt:lpstr>
      <vt:lpstr>sparqs presentation with twitter only 2014</vt:lpstr>
      <vt:lpstr>What do course reps do?</vt:lpstr>
      <vt:lpstr>Why become a course rep?</vt:lpstr>
      <vt:lpstr>How do you become a course rep?</vt:lpstr>
    </vt:vector>
  </TitlesOfParts>
  <Company>NUS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sparqs</dc:title>
  <dc:creator>NUS ORG</dc:creator>
  <cp:lastModifiedBy>Ali McDade</cp:lastModifiedBy>
  <cp:revision>72</cp:revision>
  <dcterms:created xsi:type="dcterms:W3CDTF">2014-02-10T15:06:02Z</dcterms:created>
  <dcterms:modified xsi:type="dcterms:W3CDTF">2019-01-08T17:13:11Z</dcterms:modified>
</cp:coreProperties>
</file>